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60"/>
    <p:restoredTop sz="94610"/>
  </p:normalViewPr>
  <p:slideViewPr>
    <p:cSldViewPr snapToGrid="0" snapToObjects="1">
      <p:cViewPr varScale="1">
        <p:scale>
          <a:sx n="196" d="100"/>
          <a:sy n="196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089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6256" y="1562100"/>
            <a:ext cx="7611487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spcAft>
                <a:spcPts val="1200"/>
              </a:spcAft>
              <a:buNone/>
            </a:pPr>
            <a:r>
              <a:rPr lang="en-US" sz="45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Política de Gobierno Digital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2919304" y="2438400"/>
            <a:ext cx="330524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2400"/>
              </a:spcAft>
              <a:buNone/>
            </a:pPr>
            <a:r>
              <a:rPr lang="en-US" sz="2250" dirty="0">
                <a:solidFill>
                  <a:srgbClr val="A9BC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Capacitación Institucional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3331452" y="3276600"/>
            <a:ext cx="24810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E8EE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Viernes 31 de Octubre, 2025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08227" y="1028700"/>
            <a:ext cx="2527396" cy="723900"/>
          </a:xfrm>
          <a:prstGeom prst="rect">
            <a:avLst/>
          </a:prstGeom>
          <a:noFill/>
          <a:ln/>
        </p:spPr>
        <p:txBody>
          <a:bodyPr wrap="square" lIns="0" tIns="0" rIns="0" bIns="152400" rtlCol="0" anchor="t"/>
          <a:lstStyle/>
          <a:p>
            <a:pPr marL="0" indent="0" algn="ctr">
              <a:lnSpc>
                <a:spcPts val="4500"/>
              </a:lnSpc>
              <a:buNone/>
            </a:pPr>
            <a:r>
              <a:rPr lang="en-US" sz="45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¡Gracias!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1238250" y="1905000"/>
            <a:ext cx="6667500" cy="1485900"/>
          </a:xfrm>
          <a:prstGeom prst="roundRect">
            <a:avLst>
              <a:gd name="adj" fmla="val 4103"/>
            </a:avLst>
          </a:prstGeom>
          <a:solidFill>
            <a:srgbClr val="FFFFFF">
              <a:alpha val="1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2667762" y="2133600"/>
            <a:ext cx="380847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A9BC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Política de Gobierno Digital</a:t>
            </a:r>
            <a:endParaRPr lang="en-US" sz="2250" dirty="0"/>
          </a:p>
        </p:txBody>
      </p:sp>
      <p:sp>
        <p:nvSpPr>
          <p:cNvPr id="5" name="Text 3"/>
          <p:cNvSpPr/>
          <p:nvPr/>
        </p:nvSpPr>
        <p:spPr>
          <a:xfrm>
            <a:off x="1404747" y="2514600"/>
            <a:ext cx="6334506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80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Construyendo un Estado más eficiente e innovador para los ciudadanos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071348" y="3581400"/>
            <a:ext cx="1001304" cy="495300"/>
          </a:xfrm>
          <a:prstGeom prst="rect">
            <a:avLst/>
          </a:prstGeom>
          <a:noFill/>
          <a:ln/>
        </p:spPr>
        <p:txBody>
          <a:bodyPr wrap="square" lIns="0" tIns="22860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A9BC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¿Preguntas?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009650"/>
            <a:ext cx="8229600" cy="0"/>
          </a:xfrm>
          <a:prstGeom prst="line">
            <a:avLst/>
          </a:prstGeom>
          <a:noFill/>
          <a:ln w="381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6655118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¿Qué es la Política de Gobierno Digital?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1600200"/>
            <a:ext cx="8229600" cy="1295400"/>
          </a:xfrm>
          <a:prstGeom prst="roundRect">
            <a:avLst>
              <a:gd name="adj" fmla="val 4706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1752600"/>
            <a:ext cx="8083296" cy="3810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Definición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09600" y="2171700"/>
            <a:ext cx="808329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Conjunto de lineamientos y estándares para implementar las Tecnologías de la Información y Comunicaciones (TIC) de forma estandarizada en entidades públicas.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457200" y="3200400"/>
            <a:ext cx="8229600" cy="1295400"/>
          </a:xfrm>
          <a:prstGeom prst="roundRect">
            <a:avLst>
              <a:gd name="adj" fmla="val 4706"/>
            </a:avLst>
          </a:prstGeom>
          <a:solidFill>
            <a:srgbClr val="2E86A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09600" y="3352800"/>
            <a:ext cx="8083296" cy="3810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Parte del MIPG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09600" y="3771900"/>
            <a:ext cx="808329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Hace parte del Modelo Integrado de Planeación y Gestión y se mide anualmente a través del formulario FURAG.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009650"/>
            <a:ext cx="8229600" cy="0"/>
          </a:xfrm>
          <a:prstGeom prst="line">
            <a:avLst/>
          </a:prstGeom>
          <a:noFill/>
          <a:ln w="381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Objetivo Principal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762000" y="1447800"/>
            <a:ext cx="7620000" cy="1905000"/>
          </a:xfrm>
          <a:prstGeom prst="roundRect">
            <a:avLst>
              <a:gd name="adj" fmla="val 3200"/>
            </a:avLst>
          </a:prstGeom>
          <a:solidFill>
            <a:srgbClr val="2E86A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918972" y="1676400"/>
            <a:ext cx="7306056" cy="838200"/>
          </a:xfrm>
          <a:prstGeom prst="rect">
            <a:avLst/>
          </a:prstGeom>
          <a:noFill/>
          <a:ln/>
        </p:spPr>
        <p:txBody>
          <a:bodyPr wrap="square" lIns="0" tIns="0" rIns="0" bIns="152400" rtlCol="0" anchor="t"/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225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Impactar positivamente la calidad de vida de los ciudadanos y generar valor público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918972" y="2552700"/>
            <a:ext cx="730605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50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Haciendo que las entidades sean más eficientes e innovadoras, lo que resulta en mejores servicios.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684288" y="3657600"/>
            <a:ext cx="5775275" cy="990600"/>
          </a:xfrm>
          <a:prstGeom prst="roundRect">
            <a:avLst>
              <a:gd name="adj" fmla="val 6154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1712863" y="3657600"/>
            <a:ext cx="0" cy="990600"/>
          </a:xfrm>
          <a:prstGeom prst="line">
            <a:avLst/>
          </a:prstGeom>
          <a:noFill/>
          <a:ln w="5715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9" name="Text 7"/>
          <p:cNvSpPr/>
          <p:nvPr/>
        </p:nvSpPr>
        <p:spPr>
          <a:xfrm>
            <a:off x="1839705" y="3810000"/>
            <a:ext cx="5521592" cy="3429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Ejemplo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839705" y="4191000"/>
            <a:ext cx="552159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Obtención del RUT: De 4 horas presencialmente a 10 minutos en línea.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009650"/>
            <a:ext cx="8229600" cy="0"/>
          </a:xfrm>
          <a:prstGeom prst="line">
            <a:avLst/>
          </a:prstGeom>
          <a:noFill/>
          <a:ln w="381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508120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Institucionalidad - Roles Clave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1390650"/>
            <a:ext cx="4038600" cy="1295400"/>
          </a:xfrm>
          <a:prstGeom prst="roundRect">
            <a:avLst>
              <a:gd name="adj" fmla="val 4706"/>
            </a:avLst>
          </a:prstGeom>
          <a:solidFill>
            <a:srgbClr val="2E86A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72262" y="1543050"/>
            <a:ext cx="3808476" cy="3810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Líder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72262" y="1962150"/>
            <a:ext cx="380847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MinTIC formula e implementa lineamientos de Gobierno Digital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4648200" y="1390650"/>
            <a:ext cx="4038600" cy="1295400"/>
          </a:xfrm>
          <a:prstGeom prst="roundRect">
            <a:avLst>
              <a:gd name="adj" fmla="val 4706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763262" y="1543050"/>
            <a:ext cx="3808476" cy="3810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Responsable Legal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763262" y="1962150"/>
            <a:ext cx="380847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Representante legal de cada entidad (alcalde, gobernador, director)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457200" y="2838450"/>
            <a:ext cx="4038600" cy="1295400"/>
          </a:xfrm>
          <a:prstGeom prst="roundRect">
            <a:avLst>
              <a:gd name="adj" fmla="val 4706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72262" y="2990850"/>
            <a:ext cx="3808476" cy="3810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Responsable Técnico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72262" y="3409950"/>
            <a:ext cx="3808476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Líder del área de tecnología (Jefe de Sistemas, CIO)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648200" y="2971800"/>
            <a:ext cx="4038600" cy="1028700"/>
          </a:xfrm>
          <a:prstGeom prst="roundRect">
            <a:avLst>
              <a:gd name="adj" fmla="val 5926"/>
            </a:avLst>
          </a:prstGeom>
          <a:solidFill>
            <a:srgbClr val="1C3D5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763262" y="3124200"/>
            <a:ext cx="3808476" cy="3810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Ámbito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763262" y="354330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Todas las entidades públicas de Colombia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374904" y="4324350"/>
            <a:ext cx="8394192" cy="342900"/>
          </a:xfrm>
          <a:prstGeom prst="rect">
            <a:avLst/>
          </a:prstGeom>
          <a:noFill/>
          <a:ln/>
        </p:spPr>
        <p:txBody>
          <a:bodyPr wrap="square" lIns="0" tIns="7620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i="1" dirty="0">
                <a:solidFill>
                  <a:srgbClr val="FF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implementación es transversal y responsabilidad de todas las áreas</a:t>
            </a:r>
            <a:endParaRPr lang="en-US" sz="135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009650"/>
            <a:ext cx="8229600" cy="0"/>
          </a:xfrm>
          <a:prstGeom prst="line">
            <a:avLst/>
          </a:prstGeom>
          <a:noFill/>
          <a:ln w="381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Estructura de la Política</a:t>
            </a:r>
            <a:endParaRPr lang="en-US" sz="27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7B4D476-D053-9C4B-BA5D-1D452C930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630" y="1068673"/>
            <a:ext cx="5943600" cy="392811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009650"/>
            <a:ext cx="8229600" cy="0"/>
          </a:xfrm>
          <a:prstGeom prst="line">
            <a:avLst/>
          </a:prstGeom>
          <a:noFill/>
          <a:ln w="381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465372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Gobernanza - Actores Clave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1981200"/>
            <a:ext cx="8229600" cy="609600"/>
          </a:xfrm>
          <a:prstGeom prst="roundRect">
            <a:avLst>
              <a:gd name="adj" fmla="val 10000"/>
            </a:avLst>
          </a:prstGeom>
          <a:solidFill>
            <a:srgbClr val="2E86A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0352" y="2133600"/>
            <a:ext cx="80832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Ciudadanos (Centro de todo)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4038600" cy="609600"/>
          </a:xfrm>
          <a:prstGeom prst="roundRect">
            <a:avLst>
              <a:gd name="adj" fmla="val 10000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16814" y="2743200"/>
            <a:ext cx="4119372" cy="304800"/>
          </a:xfrm>
          <a:prstGeom prst="rect">
            <a:avLst/>
          </a:prstGeom>
          <a:noFill/>
          <a:ln/>
        </p:spPr>
        <p:txBody>
          <a:bodyPr wrap="square" lIns="0" tIns="0" rIns="0" bIns="3810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Sector Privado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16814" y="3086100"/>
            <a:ext cx="41193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Ejecutores de políticas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648200" y="2743200"/>
            <a:ext cx="4038600" cy="609600"/>
          </a:xfrm>
          <a:prstGeom prst="roundRect">
            <a:avLst>
              <a:gd name="adj" fmla="val 10000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607814" y="2743200"/>
            <a:ext cx="4119372" cy="304800"/>
          </a:xfrm>
          <a:prstGeom prst="rect">
            <a:avLst/>
          </a:prstGeom>
          <a:noFill/>
          <a:ln/>
        </p:spPr>
        <p:txBody>
          <a:bodyPr wrap="square" lIns="0" tIns="0" rIns="0" bIns="3810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Academia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607814" y="3086100"/>
            <a:ext cx="41193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Vigilancia tecnológica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3505200"/>
            <a:ext cx="4038600" cy="609600"/>
          </a:xfrm>
          <a:prstGeom prst="roundRect">
            <a:avLst>
              <a:gd name="adj" fmla="val 10000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16814" y="3505200"/>
            <a:ext cx="4119372" cy="304800"/>
          </a:xfrm>
          <a:prstGeom prst="rect">
            <a:avLst/>
          </a:prstGeom>
          <a:noFill/>
          <a:ln/>
        </p:spPr>
        <p:txBody>
          <a:bodyPr wrap="square" lIns="0" tIns="0" rIns="0" bIns="3810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Sociedad Civil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416814" y="3848100"/>
            <a:ext cx="41193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Vigilantes ciudadanos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648200" y="3505200"/>
            <a:ext cx="4038600" cy="609600"/>
          </a:xfrm>
          <a:prstGeom prst="roundRect">
            <a:avLst>
              <a:gd name="adj" fmla="val 10000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607814" y="3505200"/>
            <a:ext cx="4119372" cy="304800"/>
          </a:xfrm>
          <a:prstGeom prst="rect">
            <a:avLst/>
          </a:prstGeom>
          <a:noFill/>
          <a:ln/>
        </p:spPr>
        <p:txBody>
          <a:bodyPr wrap="square" lIns="0" tIns="0" rIns="0" bIns="3810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35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Entidades Públicas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4607814" y="3848100"/>
            <a:ext cx="41193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Implementan políticas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009650"/>
            <a:ext cx="8229600" cy="0"/>
          </a:xfrm>
          <a:prstGeom prst="line">
            <a:avLst/>
          </a:prstGeom>
          <a:noFill/>
          <a:ln w="381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420681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Habilitadores (La Base)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1905000"/>
            <a:ext cx="4038600" cy="1181100"/>
          </a:xfrm>
          <a:prstGeom prst="roundRect">
            <a:avLst>
              <a:gd name="adj" fmla="val 5161"/>
            </a:avLst>
          </a:prstGeom>
          <a:solidFill>
            <a:srgbClr val="2E86A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09600" y="2057400"/>
            <a:ext cx="3808476" cy="3429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Arquitectura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09600" y="2438400"/>
            <a:ext cx="38084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"planos" de la entidad para alinear procesos y tecnología (PETI)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648200" y="2019300"/>
            <a:ext cx="4038600" cy="952500"/>
          </a:xfrm>
          <a:prstGeom prst="roundRect">
            <a:avLst>
              <a:gd name="adj" fmla="val 6400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800600" y="2171700"/>
            <a:ext cx="3808476" cy="3429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Cultura y Apropiación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00600" y="2552700"/>
            <a:ext cx="380847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Gestión del cambio y transferencia de conocimiento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238500"/>
            <a:ext cx="4038600" cy="952500"/>
          </a:xfrm>
          <a:prstGeom prst="roundRect">
            <a:avLst>
              <a:gd name="adj" fmla="val 6400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09600" y="3390900"/>
            <a:ext cx="3808476" cy="3429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Seguridad y Privacidad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09600" y="3771900"/>
            <a:ext cx="380847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Estándares para proteger información y sistemas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648200" y="3238500"/>
            <a:ext cx="4038600" cy="952500"/>
          </a:xfrm>
          <a:prstGeom prst="roundRect">
            <a:avLst>
              <a:gd name="adj" fmla="val 6400"/>
            </a:avLst>
          </a:prstGeom>
          <a:solidFill>
            <a:srgbClr val="1C3D5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800600" y="3390900"/>
            <a:ext cx="3808476" cy="3429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Servicios Ciudadanos Digitales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800600" y="3771900"/>
            <a:ext cx="380847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8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20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Carpeta Ciudadana, Redam, </a:t>
            </a:r>
            <a:r>
              <a:rPr lang="en-US" sz="1200" dirty="0" err="1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Autenticación</a:t>
            </a:r>
            <a:r>
              <a:rPr lang="en-US" sz="120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Interoperabilidad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009650"/>
            <a:ext cx="8229600" cy="0"/>
          </a:xfrm>
          <a:prstGeom prst="line">
            <a:avLst/>
          </a:prstGeom>
          <a:noFill/>
          <a:ln w="381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537267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Líneas de Acción (El Qué Hacer)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23875" y="1809750"/>
            <a:ext cx="8096250" cy="723900"/>
          </a:xfrm>
          <a:prstGeom prst="roundRect">
            <a:avLst>
              <a:gd name="adj" fmla="val 8421"/>
            </a:avLst>
          </a:prstGeom>
          <a:solidFill>
            <a:srgbClr val="2E86AB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561975" y="1809750"/>
            <a:ext cx="0" cy="723900"/>
          </a:xfrm>
          <a:prstGeom prst="line">
            <a:avLst/>
          </a:prstGeom>
          <a:noFill/>
          <a:ln w="76200">
            <a:solidFill>
              <a:srgbClr val="1C3D5A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6" name="Text 4"/>
          <p:cNvSpPr/>
          <p:nvPr/>
        </p:nvSpPr>
        <p:spPr>
          <a:xfrm>
            <a:off x="519874" y="1809750"/>
            <a:ext cx="8180451" cy="3810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Servicios y Procesos Inteligentes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19874" y="2228850"/>
            <a:ext cx="818045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Digitalizar los procesos internos de la entidad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523875" y="2686050"/>
            <a:ext cx="8096250" cy="723900"/>
          </a:xfrm>
          <a:prstGeom prst="roundRect">
            <a:avLst>
              <a:gd name="adj" fmla="val 8421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561975" y="2686050"/>
            <a:ext cx="0" cy="723900"/>
          </a:xfrm>
          <a:prstGeom prst="line">
            <a:avLst/>
          </a:prstGeom>
          <a:noFill/>
          <a:ln w="762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10" name="Text 8"/>
          <p:cNvSpPr/>
          <p:nvPr/>
        </p:nvSpPr>
        <p:spPr>
          <a:xfrm>
            <a:off x="519874" y="2686050"/>
            <a:ext cx="8180451" cy="3810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2E86A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Decisiones Basadas en Datos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19874" y="3105150"/>
            <a:ext cx="818045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Usar la data para tomar mejores decisiones con tableros de control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523875" y="3562350"/>
            <a:ext cx="8096250" cy="723900"/>
          </a:xfrm>
          <a:prstGeom prst="roundRect">
            <a:avLst>
              <a:gd name="adj" fmla="val 8421"/>
            </a:avLst>
          </a:prstGeom>
          <a:solidFill>
            <a:srgbClr val="1C3D5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561975" y="3562350"/>
            <a:ext cx="0" cy="723900"/>
          </a:xfrm>
          <a:prstGeom prst="line">
            <a:avLst/>
          </a:prstGeom>
          <a:noFill/>
          <a:ln w="762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14" name="Text 12"/>
          <p:cNvSpPr/>
          <p:nvPr/>
        </p:nvSpPr>
        <p:spPr>
          <a:xfrm>
            <a:off x="519874" y="3562350"/>
            <a:ext cx="8180451" cy="381000"/>
          </a:xfrm>
          <a:prstGeom prst="rect">
            <a:avLst/>
          </a:prstGeom>
          <a:noFill/>
          <a:ln/>
        </p:spPr>
        <p:txBody>
          <a:bodyPr wrap="square" lIns="0" tIns="0" rIns="0" bIns="7620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Estado Abierto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19874" y="3981450"/>
            <a:ext cx="818045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Interacción con el ciudadano: rendición de cuentas e innovación abierta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009650"/>
            <a:ext cx="8229600" cy="0"/>
          </a:xfrm>
          <a:prstGeom prst="line">
            <a:avLst/>
          </a:prstGeom>
          <a:noFill/>
          <a:ln w="381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n-CO"/>
          </a:p>
        </p:txBody>
      </p:sp>
      <p:sp>
        <p:nvSpPr>
          <p:cNvPr id="3" name="Text 1"/>
          <p:cNvSpPr/>
          <p:nvPr/>
        </p:nvSpPr>
        <p:spPr>
          <a:xfrm>
            <a:off x="457200" y="457200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700" b="1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Iniciativas Dinamizadoras</a:t>
            </a:r>
            <a:endParaRPr lang="en-US" sz="2700" dirty="0"/>
          </a:p>
        </p:txBody>
      </p:sp>
      <p:pic>
        <p:nvPicPr>
          <p:cNvPr id="4" name="Image 0" descr="/tmp/rasterized-gradient-c0fdbbd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733550"/>
            <a:ext cx="4038600" cy="16764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9986" y="1962150"/>
            <a:ext cx="3653028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Proyectos de Transformación Digital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649986" y="2609850"/>
            <a:ext cx="3653028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Proyectos específicos para mejorar la gestión pública</a:t>
            </a:r>
            <a:endParaRPr lang="en-US" sz="1350" dirty="0"/>
          </a:p>
        </p:txBody>
      </p:sp>
      <p:pic>
        <p:nvPicPr>
          <p:cNvPr id="7" name="Image 1" descr="/tmp/rasterized-gradient-120a514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733550"/>
            <a:ext cx="4038600" cy="16764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4840986" y="1962150"/>
            <a:ext cx="3653028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0" b="1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Ciudades y Territorios Inteligentes</a:t>
            </a:r>
            <a:endParaRPr lang="en-US" sz="1800" dirty="0"/>
          </a:p>
        </p:txBody>
      </p:sp>
      <p:sp>
        <p:nvSpPr>
          <p:cNvPr id="9" name="Text 5"/>
          <p:cNvSpPr/>
          <p:nvPr/>
        </p:nvSpPr>
        <p:spPr>
          <a:xfrm>
            <a:off x="4840986" y="2609850"/>
            <a:ext cx="3653028" cy="5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F8F9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Uso de IoT, drones, semaforización inteligente, calidad del aire</a:t>
            </a:r>
            <a:endParaRPr lang="en-US" sz="1350" dirty="0"/>
          </a:p>
        </p:txBody>
      </p:sp>
      <p:sp>
        <p:nvSpPr>
          <p:cNvPr id="10" name="Text 6"/>
          <p:cNvSpPr/>
          <p:nvPr/>
        </p:nvSpPr>
        <p:spPr>
          <a:xfrm>
            <a:off x="2442121" y="3714750"/>
            <a:ext cx="4259610" cy="647700"/>
          </a:xfrm>
          <a:prstGeom prst="roundRect">
            <a:avLst>
              <a:gd name="adj" fmla="val 9412"/>
            </a:avLst>
          </a:prstGeom>
          <a:solidFill>
            <a:srgbClr val="E8EEF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7"/>
          <p:cNvSpPr/>
          <p:nvPr/>
        </p:nvSpPr>
        <p:spPr>
          <a:xfrm>
            <a:off x="2554973" y="3905250"/>
            <a:ext cx="403390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350" dirty="0">
                <a:solidFill>
                  <a:srgbClr val="1C3D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Tecnologías para hacer los territorios más eficientes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382</Words>
  <Application>Microsoft Macintosh PowerPoint</Application>
  <PresentationFormat>On-screen Show (16:9)</PresentationFormat>
  <Paragraphs>70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 de Gobierno Digital</dc:title>
  <dc:subject>Capacitación Institucional</dc:subject>
  <dc:creator>Capacitación Gobierno Digital</dc:creator>
  <cp:lastModifiedBy>Galvis Rivera, Alexander (Externo - ACID LABS)</cp:lastModifiedBy>
  <cp:revision>4</cp:revision>
  <dcterms:created xsi:type="dcterms:W3CDTF">2025-10-24T16:09:43Z</dcterms:created>
  <dcterms:modified xsi:type="dcterms:W3CDTF">2025-10-29T16:04:06Z</dcterms:modified>
</cp:coreProperties>
</file>